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im sorry if i refer to them as bean trees because that is what i kept calling them throughout my work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1a6483ee3b6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1a6483ee3b6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a6483ee3b6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a6483ee3b6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1a6483ee3b6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1a6483ee3b6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this means is that the database was already very cleaned and organized, which makes it a lot easier to work on right away as I am sure many of you know.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1a6483ee3b6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1a6483ee3b6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1a6483ee3b6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1a6483ee3b6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rhyme or reason as to why I wanted to use the decision tree to solve this problem other than I thought bean trees was a fun thing to think about.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1a6483ee3b6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1a6483ee3b6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ab952cef9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ab952cef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noticed that a lot of the averages of the attributes held similar values so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the trial and error method, I removed features/attributes to see if i could increase the overall accuracy of the bean tree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1ab952cef98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1ab952cef98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Seker can tell to a 98.1% accuracy whether or not a bean is a seker bean. Ect.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way around it would be to look in to which bean type the bean is question is closest to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1a6483ee3b6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1a6483ee3b6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While the results differ from the author’s results of 92.5%, I am happy with my result as my main goal was to simply explore classification as it is something i have never delved into before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went down many rabbit holes in my mind thinking about all the nuances of the statistics associated with this project. This cost a lot of time. Take for example the individual bean trees. They do give info, but together they are not all that useful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would like to figure out which beans get mistaken for which and then find a way to counter that to increase the accuracy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AUTOLAYOUT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13"/>
          <p:cNvGrpSpPr/>
          <p:nvPr/>
        </p:nvGrpSpPr>
        <p:grpSpPr>
          <a:xfrm>
            <a:off x="421564" y="4512638"/>
            <a:ext cx="4305910" cy="150575"/>
            <a:chOff x="0" y="3797750"/>
            <a:chExt cx="9144000" cy="150575"/>
          </a:xfrm>
        </p:grpSpPr>
        <p:cxnSp>
          <p:nvCxnSpPr>
            <p:cNvPr id="85" name="Google Shape;85;p13"/>
            <p:cNvCxnSpPr/>
            <p:nvPr/>
          </p:nvCxnSpPr>
          <p:spPr>
            <a:xfrm>
              <a:off x="0" y="3797750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6" name="Google Shape;86;p13"/>
            <p:cNvCxnSpPr/>
            <p:nvPr/>
          </p:nvCxnSpPr>
          <p:spPr>
            <a:xfrm>
              <a:off x="0" y="3948325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87" name="Google Shape;87;p13"/>
            <p:cNvCxnSpPr/>
            <p:nvPr/>
          </p:nvCxnSpPr>
          <p:spPr>
            <a:xfrm>
              <a:off x="0" y="3873038"/>
              <a:ext cx="9144000" cy="0"/>
            </a:xfrm>
            <a:prstGeom prst="straightConnector1">
              <a:avLst/>
            </a:prstGeom>
            <a:noFill/>
            <a:ln cap="flat" cmpd="sng" w="19050">
              <a:solidFill>
                <a:srgbClr val="90A4AE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88" name="Google Shape;88;p13"/>
          <p:cNvSpPr txBox="1"/>
          <p:nvPr>
            <p:ph type="ctrTitle"/>
          </p:nvPr>
        </p:nvSpPr>
        <p:spPr>
          <a:xfrm>
            <a:off x="311704" y="744575"/>
            <a:ext cx="4415700" cy="20526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None/>
              <a:defRPr sz="42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1" type="subTitle"/>
          </p:nvPr>
        </p:nvSpPr>
        <p:spPr>
          <a:xfrm>
            <a:off x="311700" y="2834125"/>
            <a:ext cx="4415700" cy="792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AUTOLAYOUT_1">
    <p:bg>
      <p:bgPr>
        <a:solidFill>
          <a:srgbClr val="FFFFFF"/>
        </a:solid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3" name="Google Shape;93;p14"/>
          <p:cNvGrpSpPr/>
          <p:nvPr/>
        </p:nvGrpSpPr>
        <p:grpSpPr>
          <a:xfrm>
            <a:off x="4870649" y="2121826"/>
            <a:ext cx="3764843" cy="64502"/>
            <a:chOff x="595675" y="2820050"/>
            <a:chExt cx="7952774" cy="64502"/>
          </a:xfrm>
        </p:grpSpPr>
        <p:sp>
          <p:nvSpPr>
            <p:cNvPr id="94" name="Google Shape;94;p14"/>
            <p:cNvSpPr/>
            <p:nvPr/>
          </p:nvSpPr>
          <p:spPr>
            <a:xfrm>
              <a:off x="2186208" y="2820050"/>
              <a:ext cx="1620000" cy="64500"/>
            </a:xfrm>
            <a:prstGeom prst="rect">
              <a:avLst/>
            </a:prstGeom>
            <a:solidFill>
              <a:srgbClr val="D6282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4"/>
            <p:cNvSpPr/>
            <p:nvPr/>
          </p:nvSpPr>
          <p:spPr>
            <a:xfrm>
              <a:off x="3776784" y="2820050"/>
              <a:ext cx="1620000" cy="64500"/>
            </a:xfrm>
            <a:prstGeom prst="rect">
              <a:avLst/>
            </a:prstGeom>
            <a:solidFill>
              <a:srgbClr val="F77F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4"/>
            <p:cNvSpPr/>
            <p:nvPr/>
          </p:nvSpPr>
          <p:spPr>
            <a:xfrm>
              <a:off x="5373056" y="2820052"/>
              <a:ext cx="1596300" cy="64500"/>
            </a:xfrm>
            <a:prstGeom prst="rect">
              <a:avLst/>
            </a:prstGeom>
            <a:solidFill>
              <a:srgbClr val="FCBF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" name="Google Shape;97;p14"/>
            <p:cNvSpPr/>
            <p:nvPr/>
          </p:nvSpPr>
          <p:spPr>
            <a:xfrm>
              <a:off x="595675" y="2820050"/>
              <a:ext cx="1590600" cy="64500"/>
            </a:xfrm>
            <a:prstGeom prst="rect">
              <a:avLst/>
            </a:prstGeom>
            <a:solidFill>
              <a:srgbClr val="00304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4"/>
            <p:cNvSpPr/>
            <p:nvPr/>
          </p:nvSpPr>
          <p:spPr>
            <a:xfrm>
              <a:off x="6957849" y="2820050"/>
              <a:ext cx="1590600" cy="64500"/>
            </a:xfrm>
            <a:prstGeom prst="rect">
              <a:avLst/>
            </a:prstGeom>
            <a:solidFill>
              <a:srgbClr val="EAE2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14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  <a:noFill/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body"/>
          </p:nvPr>
        </p:nvSpPr>
        <p:spPr>
          <a:xfrm>
            <a:off x="4771875" y="2324775"/>
            <a:ext cx="3880800" cy="22737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●"/>
              <a:defRPr sz="1200">
                <a:solidFill>
                  <a:srgbClr val="434343"/>
                </a:solidFill>
              </a:defRPr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○"/>
              <a:defRPr sz="1200">
                <a:solidFill>
                  <a:srgbClr val="434343"/>
                </a:solidFill>
              </a:defRPr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Char char="■"/>
              <a:defRPr sz="1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1" name="Google Shape;101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openai.com/dall-e-2/" TargetMode="External"/><Relationship Id="rId4" Type="http://schemas.openxmlformats.org/officeDocument/2006/relationships/hyperlink" Target="https://archive.ics.uci.edu/ml/datasets/Dry+Bean+Dataset" TargetMode="External"/><Relationship Id="rId5" Type="http://schemas.openxmlformats.org/officeDocument/2006/relationships/hyperlink" Target="https://www.sciencedirect.com/science/article/abs/pii/S0168169919311573?via%3Dihub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archive.ics.uci.edu/ml/datasets/Dry+Bean+Dataset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 b="0" l="11162" r="11162" t="0"/>
          <a:stretch/>
        </p:blipFill>
        <p:spPr>
          <a:xfrm>
            <a:off x="5149150" y="0"/>
            <a:ext cx="3994852" cy="5143025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15"/>
          <p:cNvSpPr txBox="1"/>
          <p:nvPr>
            <p:ph type="ctrTitle"/>
          </p:nvPr>
        </p:nvSpPr>
        <p:spPr>
          <a:xfrm>
            <a:off x="311704" y="744575"/>
            <a:ext cx="4415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Classifying Bean Types Using Decision Tree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08" name="Google Shape;108;p15"/>
          <p:cNvSpPr txBox="1"/>
          <p:nvPr>
            <p:ph idx="1" type="subTitle"/>
          </p:nvPr>
        </p:nvSpPr>
        <p:spPr>
          <a:xfrm>
            <a:off x="311700" y="2834125"/>
            <a:ext cx="44157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Patrick Krol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Cs 422</a:t>
            </a:r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69" name="Google Shape;169;p24"/>
          <p:cNvSpPr txBox="1"/>
          <p:nvPr>
            <p:ph idx="1" type="body"/>
          </p:nvPr>
        </p:nvSpPr>
        <p:spPr>
          <a:xfrm>
            <a:off x="729450" y="2078875"/>
            <a:ext cx="7688700" cy="296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Art from: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https://openai.com/dall-e-2/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Dry Bean Dataset: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https://archive.ics.uci.edu/ml/datasets/Dry+Bean+Dataset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Article on Dry Bean Dataset:</a:t>
            </a:r>
            <a:endParaRPr/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SzPts val="1300"/>
              <a:buChar char="●"/>
            </a:pPr>
            <a:r>
              <a:rPr lang="en" u="sng">
                <a:solidFill>
                  <a:schemeClr val="hlink"/>
                </a:solidFill>
                <a:hlinkClick r:id="rId5"/>
              </a:rPr>
              <a:t>https://www.sciencedirect.com/science/article/abs/pii/S0168169919311573?via%3Dihub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the Problem?</a:t>
            </a:r>
            <a:endParaRPr/>
          </a:p>
        </p:txBody>
      </p:sp>
      <p:sp>
        <p:nvSpPr>
          <p:cNvPr id="114" name="Google Shape;114;p16"/>
          <p:cNvSpPr txBox="1"/>
          <p:nvPr>
            <p:ph idx="1" type="body"/>
          </p:nvPr>
        </p:nvSpPr>
        <p:spPr>
          <a:xfrm>
            <a:off x="729450" y="2571750"/>
            <a:ext cx="7688700" cy="1201200"/>
          </a:xfrm>
          <a:prstGeom prst="rect">
            <a:avLst/>
          </a:prstGeom>
          <a:solidFill>
            <a:schemeClr val="lt2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2000"/>
              <a:t>Given a sizeable database consisting of seven bean types and various measurements of size, shape, ect., can one </a:t>
            </a:r>
            <a:r>
              <a:rPr lang="en" sz="2000"/>
              <a:t>accurately</a:t>
            </a:r>
            <a:r>
              <a:rPr lang="en" sz="2000"/>
              <a:t> classify each bean type using decision trees?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Beans?</a:t>
            </a:r>
            <a:endParaRPr/>
          </a:p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729450" y="20570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Little database manipulation needed in order to make use of the data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Classification is a useful skill and this database was designed with that in mind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Very open-ended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Original authors had quality of beans in question in mind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does the Data Look Like?</a:t>
            </a:r>
            <a:endParaRPr/>
          </a:p>
        </p:txBody>
      </p:sp>
      <p:sp>
        <p:nvSpPr>
          <p:cNvPr id="126" name="Google Shape;126;p18"/>
          <p:cNvSpPr txBox="1"/>
          <p:nvPr>
            <p:ph idx="1" type="body"/>
          </p:nvPr>
        </p:nvSpPr>
        <p:spPr>
          <a:xfrm>
            <a:off x="729450" y="3383375"/>
            <a:ext cx="7688700" cy="170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16 features + Bean type (Class)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7 Types of beans: Seker, Barbuny, Bombay, Cali, Horoz, Sira, Dermason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Photographed with high res camera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Measurements taken with Computer Vision System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https://archive.ics.uci.edu/ml/datasets/Dry+Bean+Dataset</a:t>
            </a:r>
            <a:endParaRPr sz="1600"/>
          </a:p>
        </p:txBody>
      </p:sp>
      <p:pic>
        <p:nvPicPr>
          <p:cNvPr id="127" name="Google Shape;12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7649" y="2035511"/>
            <a:ext cx="7688699" cy="10724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/>
          </a:p>
        </p:txBody>
      </p:sp>
      <p:sp>
        <p:nvSpPr>
          <p:cNvPr id="133" name="Google Shape;133;p19"/>
          <p:cNvSpPr txBox="1"/>
          <p:nvPr>
            <p:ph idx="1" type="body"/>
          </p:nvPr>
        </p:nvSpPr>
        <p:spPr>
          <a:xfrm>
            <a:off x="727650" y="2837250"/>
            <a:ext cx="3842400" cy="23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Using python SciKitLearn DecisionTreeClassifier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Able to support multiclass classification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Using 80/20 split</a:t>
            </a:r>
            <a:endParaRPr sz="1600"/>
          </a:p>
        </p:txBody>
      </p:sp>
      <p:sp>
        <p:nvSpPr>
          <p:cNvPr id="134" name="Google Shape;134;p19"/>
          <p:cNvSpPr txBox="1"/>
          <p:nvPr/>
        </p:nvSpPr>
        <p:spPr>
          <a:xfrm>
            <a:off x="727650" y="1853850"/>
            <a:ext cx="3842400" cy="7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7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Decided to move forward using the decision tree method of classification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5" name="Google Shape;13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0050" y="539225"/>
            <a:ext cx="4368625" cy="4368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type="title"/>
          </p:nvPr>
        </p:nvSpPr>
        <p:spPr>
          <a:xfrm>
            <a:off x="7276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729450" y="2078875"/>
            <a:ext cx="3842700" cy="29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  <a:highlight>
                  <a:schemeClr val="lt2"/>
                </a:highlight>
              </a:rPr>
              <a:t>Overall Accuracy</a:t>
            </a: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</a:rPr>
              <a:t>: 	</a:t>
            </a:r>
            <a:r>
              <a:rPr lang="en" sz="1500">
                <a:solidFill>
                  <a:schemeClr val="dk2"/>
                </a:solidFill>
                <a:highlight>
                  <a:schemeClr val="lt2"/>
                </a:highlight>
              </a:rPr>
              <a:t>89.5%</a:t>
            </a:r>
            <a:endParaRPr sz="1500">
              <a:solidFill>
                <a:schemeClr val="dk2"/>
              </a:solidFill>
              <a:highlight>
                <a:schemeClr val="lt2"/>
              </a:highlight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Seker: 			91.5%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Barbunya:			87.7%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Bombay:			100%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Cali:				89.1%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Horoz:			95.9%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Si</a:t>
            </a:r>
            <a:r>
              <a:rPr lang="en" sz="1500"/>
              <a:t>ra:				83.0%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Dermason:		88.8%</a:t>
            </a:r>
            <a:endParaRPr sz="1500"/>
          </a:p>
        </p:txBody>
      </p:sp>
      <p:pic>
        <p:nvPicPr>
          <p:cNvPr id="142" name="Google Shape;14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03548" y="1205125"/>
            <a:ext cx="5305650" cy="345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Results/Adjusted Tree</a:t>
            </a:r>
            <a:endParaRPr/>
          </a:p>
        </p:txBody>
      </p:sp>
      <p:sp>
        <p:nvSpPr>
          <p:cNvPr id="148" name="Google Shape;148;p21"/>
          <p:cNvSpPr txBox="1"/>
          <p:nvPr>
            <p:ph idx="1" type="body"/>
          </p:nvPr>
        </p:nvSpPr>
        <p:spPr>
          <a:xfrm>
            <a:off x="729450" y="2078875"/>
            <a:ext cx="3842700" cy="295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  <a:highlight>
                  <a:schemeClr val="lt2"/>
                </a:highlight>
              </a:rPr>
              <a:t>Overall Accuracy</a:t>
            </a: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</a:rPr>
              <a:t>: 	</a:t>
            </a:r>
            <a:r>
              <a:rPr lang="en" sz="1500">
                <a:solidFill>
                  <a:schemeClr val="dk2"/>
                </a:solidFill>
                <a:highlight>
                  <a:schemeClr val="lt2"/>
                </a:highlight>
              </a:rPr>
              <a:t>90.3</a:t>
            </a:r>
            <a:r>
              <a:rPr lang="en" sz="1500">
                <a:solidFill>
                  <a:schemeClr val="dk2"/>
                </a:solidFill>
                <a:highlight>
                  <a:schemeClr val="lt2"/>
                </a:highlight>
              </a:rPr>
              <a:t>%</a:t>
            </a:r>
            <a:endParaRPr sz="1500">
              <a:solidFill>
                <a:schemeClr val="dk2"/>
              </a:solidFill>
              <a:highlight>
                <a:schemeClr val="lt2"/>
              </a:highlight>
            </a:endParaRPr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Seker: 			93.4%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Barbunya:			89.1%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Bombay:			100%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Cali:				91.1%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Horoz:			92.3%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Sira:				84.7%</a:t>
            </a:r>
            <a:endParaRPr sz="1500"/>
          </a:p>
          <a:p>
            <a:pPr indent="-3238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Dermason:		90.5%</a:t>
            </a:r>
            <a:endParaRPr sz="1500"/>
          </a:p>
        </p:txBody>
      </p:sp>
      <p:pic>
        <p:nvPicPr>
          <p:cNvPr id="149" name="Google Shape;14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69724" y="1318650"/>
            <a:ext cx="5474275" cy="35685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Individual Bean Trees</a:t>
            </a:r>
            <a:endParaRPr/>
          </a:p>
        </p:txBody>
      </p:sp>
      <p:sp>
        <p:nvSpPr>
          <p:cNvPr id="155" name="Google Shape;155;p22"/>
          <p:cNvSpPr txBox="1"/>
          <p:nvPr>
            <p:ph idx="1" type="body"/>
          </p:nvPr>
        </p:nvSpPr>
        <p:spPr>
          <a:xfrm>
            <a:off x="729450" y="2078875"/>
            <a:ext cx="38424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Seker: 			98.1%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Barbunya:			98.1%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Bombay:			100%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Cali:				97.6%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Horoz:			98.0%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Sira:				93.5%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Dermason:		94.7%</a:t>
            </a:r>
            <a:endParaRPr/>
          </a:p>
        </p:txBody>
      </p:sp>
      <p:sp>
        <p:nvSpPr>
          <p:cNvPr id="156" name="Google Shape;156;p22"/>
          <p:cNvSpPr txBox="1"/>
          <p:nvPr/>
        </p:nvSpPr>
        <p:spPr>
          <a:xfrm>
            <a:off x="4572000" y="2078875"/>
            <a:ext cx="38424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Better for telling what a bean isn’t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Lato"/>
              <a:buChar char="●"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Beans could be classified as several beans or no beans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Google Shape;161;p23"/>
          <p:cNvPicPr preferRelativeResize="0"/>
          <p:nvPr/>
        </p:nvPicPr>
        <p:blipFill rotWithShape="1">
          <a:blip r:embed="rId3">
            <a:alphaModFix/>
          </a:blip>
          <a:srcRect b="0" l="8388" r="8388" t="0"/>
          <a:stretch/>
        </p:blipFill>
        <p:spPr>
          <a:xfrm>
            <a:off x="0" y="0"/>
            <a:ext cx="4280451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3"/>
          <p:cNvSpPr txBox="1"/>
          <p:nvPr>
            <p:ph type="title"/>
          </p:nvPr>
        </p:nvSpPr>
        <p:spPr>
          <a:xfrm>
            <a:off x="4771875" y="545025"/>
            <a:ext cx="3880800" cy="143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Experiences/Conclusion</a:t>
            </a:r>
            <a:endParaRPr/>
          </a:p>
        </p:txBody>
      </p:sp>
      <p:sp>
        <p:nvSpPr>
          <p:cNvPr id="163" name="Google Shape;163;p23"/>
          <p:cNvSpPr txBox="1"/>
          <p:nvPr>
            <p:ph idx="1" type="body"/>
          </p:nvPr>
        </p:nvSpPr>
        <p:spPr>
          <a:xfrm>
            <a:off x="4771875" y="2324775"/>
            <a:ext cx="3880800" cy="26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Results differ slightly from Dry Bean Article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Was not as straightforward as I thought</a:t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500"/>
              <a:t>Future work:</a:t>
            </a:r>
            <a:endParaRPr sz="1500"/>
          </a:p>
          <a:p>
            <a:pPr indent="-323850" lvl="0" marL="457200" rtl="0" algn="l">
              <a:spcBef>
                <a:spcPts val="160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Which beans get mistaken for which?</a:t>
            </a:r>
            <a:endParaRPr sz="15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